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8"/>
  </p:notesMasterIdLst>
  <p:sldIdLst>
    <p:sldId id="280" r:id="rId2"/>
    <p:sldId id="256" r:id="rId3"/>
    <p:sldId id="259" r:id="rId4"/>
    <p:sldId id="257" r:id="rId5"/>
    <p:sldId id="258" r:id="rId6"/>
    <p:sldId id="261" r:id="rId7"/>
    <p:sldId id="262" r:id="rId8"/>
    <p:sldId id="263" r:id="rId9"/>
    <p:sldId id="264" r:id="rId10"/>
    <p:sldId id="265" r:id="rId11"/>
    <p:sldId id="260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1" r:id="rId26"/>
    <p:sldId id="279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42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C128F3-00B8-474A-B531-9BFE90F49EFB}" type="datetimeFigureOut">
              <a:rPr lang="ru-RU" smtClean="0"/>
              <a:pPr/>
              <a:t>17.05.2012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1465F-AF58-433E-AE26-8346F90EB03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1465F-AF58-433E-AE26-8346F90EB03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1465F-AF58-433E-AE26-8346F90EB03C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1465F-AF58-433E-AE26-8346F90EB03C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1465F-AF58-433E-AE26-8346F90EB03C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1465F-AF58-433E-AE26-8346F90EB03C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1465F-AF58-433E-AE26-8346F90EB03C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1465F-AF58-433E-AE26-8346F90EB03C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1465F-AF58-433E-AE26-8346F90EB03C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1465F-AF58-433E-AE26-8346F90EB03C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1465F-AF58-433E-AE26-8346F90EB03C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1465F-AF58-433E-AE26-8346F90EB03C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Цель:     повышение интереса к учебному материалу.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1465F-AF58-433E-AE26-8346F90EB03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1465F-AF58-433E-AE26-8346F90EB03C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1465F-AF58-433E-AE26-8346F90EB03C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1465F-AF58-433E-AE26-8346F90EB03C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1465F-AF58-433E-AE26-8346F90EB03C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1465F-AF58-433E-AE26-8346F90EB03C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1465F-AF58-433E-AE26-8346F90EB03C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1465F-AF58-433E-AE26-8346F90EB03C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1465F-AF58-433E-AE26-8346F90EB03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1465F-AF58-433E-AE26-8346F90EB03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1465F-AF58-433E-AE26-8346F90EB03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1465F-AF58-433E-AE26-8346F90EB03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1465F-AF58-433E-AE26-8346F90EB03C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1465F-AF58-433E-AE26-8346F90EB03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1465F-AF58-433E-AE26-8346F90EB03C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Муниципальное казенное  общеобразовательное учреждение</a:t>
            </a:r>
            <a:br>
              <a:rPr lang="ru-RU" sz="3200" dirty="0" smtClean="0"/>
            </a:br>
            <a:r>
              <a:rPr lang="ru-RU" sz="3200" dirty="0" smtClean="0"/>
              <a:t>«Козловская ООШ»</a:t>
            </a:r>
            <a:br>
              <a:rPr lang="ru-RU" sz="3200" dirty="0" smtClean="0"/>
            </a:br>
            <a:r>
              <a:rPr lang="ru-RU" sz="3200" dirty="0" err="1" smtClean="0"/>
              <a:t>Перемышльского</a:t>
            </a:r>
            <a:r>
              <a:rPr lang="ru-RU" sz="3200" dirty="0" smtClean="0"/>
              <a:t> района</a:t>
            </a:r>
            <a:br>
              <a:rPr lang="ru-RU" sz="3200" dirty="0" smtClean="0"/>
            </a:br>
            <a:r>
              <a:rPr lang="ru-RU" sz="3200" dirty="0" smtClean="0"/>
              <a:t>Калужской области</a:t>
            </a:r>
            <a:br>
              <a:rPr lang="ru-RU" sz="3200" dirty="0" smtClean="0"/>
            </a:br>
            <a:r>
              <a:rPr lang="ru-RU" sz="3200" dirty="0" smtClean="0"/>
              <a:t> 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Учитель русского языка и литературы</a:t>
            </a:r>
            <a:br>
              <a:rPr lang="ru-RU" sz="3200" dirty="0" smtClean="0"/>
            </a:br>
            <a:r>
              <a:rPr lang="ru-RU" sz="3200" dirty="0" smtClean="0"/>
              <a:t> Широкова</a:t>
            </a:r>
            <a:br>
              <a:rPr lang="ru-RU" sz="3200" dirty="0" smtClean="0"/>
            </a:br>
            <a:r>
              <a:rPr lang="ru-RU" sz="3200" dirty="0" smtClean="0"/>
              <a:t>Надежда Константиновна</a:t>
            </a:r>
            <a:br>
              <a:rPr lang="ru-RU" sz="3200" dirty="0" smtClean="0"/>
            </a:br>
            <a:r>
              <a:rPr lang="ru-RU" sz="3200" dirty="0" smtClean="0"/>
              <a:t> </a:t>
            </a:r>
            <a:endParaRPr lang="ru-RU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14348" y="1500174"/>
            <a:ext cx="7772400" cy="3214711"/>
          </a:xfrm>
        </p:spPr>
        <p:txBody>
          <a:bodyPr>
            <a:normAutofit/>
          </a:bodyPr>
          <a:lstStyle/>
          <a:p>
            <a:pPr algn="l"/>
            <a:r>
              <a:rPr lang="ru-RU" sz="3600" cap="none" dirty="0" smtClean="0"/>
              <a:t>Произвол не может руководить человеком, т. е. его действиями и устремлениями. Можно сказать: </a:t>
            </a:r>
            <a:r>
              <a:rPr lang="ru-RU" sz="3600" i="1" cap="none" dirty="0" smtClean="0">
                <a:solidFill>
                  <a:srgbClr val="FF0000"/>
                </a:solidFill>
              </a:rPr>
              <a:t>Дикой действует по произволу, творит произвол. </a:t>
            </a:r>
            <a:endParaRPr lang="ru-RU" sz="3600" i="1" cap="none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772400" cy="5041925"/>
          </a:xfrm>
        </p:spPr>
        <p:txBody>
          <a:bodyPr>
            <a:noAutofit/>
          </a:bodyPr>
          <a:lstStyle/>
          <a:p>
            <a:pPr algn="l"/>
            <a:r>
              <a:rPr lang="ru-RU" sz="3200" cap="none" dirty="0" smtClean="0">
                <a:solidFill>
                  <a:srgbClr val="00B050"/>
                </a:solidFill>
              </a:rPr>
              <a:t>Карточка №2</a:t>
            </a:r>
            <a:r>
              <a:rPr lang="ru-RU" sz="3200" cap="none" dirty="0" smtClean="0"/>
              <a:t/>
            </a:r>
            <a:br>
              <a:rPr lang="ru-RU" sz="3200" cap="none" dirty="0" smtClean="0"/>
            </a:br>
            <a:r>
              <a:rPr lang="ru-RU" sz="3200" cap="none" dirty="0" smtClean="0"/>
              <a:t>Исправь ошибку в употреблении заимствованного слова.</a:t>
            </a:r>
            <a:br>
              <a:rPr lang="ru-RU" sz="3200" cap="none" dirty="0" smtClean="0"/>
            </a:br>
            <a:r>
              <a:rPr lang="en-US" sz="3200" cap="none" dirty="0" smtClean="0"/>
              <a:t/>
            </a:r>
            <a:br>
              <a:rPr lang="en-US" sz="3200" cap="none" dirty="0" smtClean="0"/>
            </a:br>
            <a:r>
              <a:rPr lang="ru-RU" sz="3200" i="1" cap="none" dirty="0" smtClean="0">
                <a:solidFill>
                  <a:srgbClr val="FF0000"/>
                </a:solidFill>
              </a:rPr>
              <a:t>Этим выступлением она хочет сказать о том, что школа не дала ей развиться как личности, обвинила школу в том, что она, </a:t>
            </a:r>
            <a:r>
              <a:rPr lang="ru-RU" sz="3200" i="1" cap="none" dirty="0" err="1" smtClean="0">
                <a:solidFill>
                  <a:srgbClr val="FF0000"/>
                </a:solidFill>
              </a:rPr>
              <a:t>Студенцева</a:t>
            </a:r>
            <a:r>
              <a:rPr lang="ru-RU" sz="3200" i="1" cap="none" dirty="0" smtClean="0">
                <a:solidFill>
                  <a:srgbClr val="FF0000"/>
                </a:solidFill>
              </a:rPr>
              <a:t>, не имеет </a:t>
            </a:r>
            <a:r>
              <a:rPr lang="ru-RU" sz="3200" i="1" cap="none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приоритета</a:t>
            </a:r>
            <a:r>
              <a:rPr lang="ru-RU" sz="3200" i="1" cap="none" dirty="0" smtClean="0">
                <a:solidFill>
                  <a:srgbClr val="FF0000"/>
                </a:solidFill>
              </a:rPr>
              <a:t> к какому-либо предмету.</a:t>
            </a:r>
            <a:endParaRPr lang="ru-RU" sz="3200" i="1" cap="none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14348" y="1357298"/>
            <a:ext cx="7772400" cy="3143273"/>
          </a:xfrm>
        </p:spPr>
        <p:txBody>
          <a:bodyPr>
            <a:normAutofit/>
          </a:bodyPr>
          <a:lstStyle/>
          <a:p>
            <a:pPr algn="l"/>
            <a:r>
              <a:rPr lang="ru-RU" sz="3600" cap="none" dirty="0" smtClean="0"/>
              <a:t>Приоритет – «первенствующее положение», например: </a:t>
            </a:r>
            <a:r>
              <a:rPr lang="ru-RU" sz="3600" cap="none" dirty="0" smtClean="0">
                <a:solidFill>
                  <a:srgbClr val="FF0000"/>
                </a:solidFill>
              </a:rPr>
              <a:t>приоритет в радиотехнике</a:t>
            </a:r>
            <a:r>
              <a:rPr lang="ru-RU" sz="3600" cap="none" dirty="0" smtClean="0"/>
              <a:t>. А здесь нужно было употребить слово </a:t>
            </a:r>
            <a:r>
              <a:rPr lang="ru-RU" sz="3600" cap="none" dirty="0" smtClean="0">
                <a:solidFill>
                  <a:srgbClr val="FF0000"/>
                </a:solidFill>
              </a:rPr>
              <a:t>склонность.</a:t>
            </a:r>
            <a:endParaRPr lang="ru-RU" sz="3600" cap="none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14348" y="642918"/>
            <a:ext cx="7772400" cy="5286412"/>
          </a:xfrm>
        </p:spPr>
        <p:txBody>
          <a:bodyPr>
            <a:normAutofit/>
          </a:bodyPr>
          <a:lstStyle/>
          <a:p>
            <a:pPr algn="l"/>
            <a:r>
              <a:rPr lang="ru-RU" sz="3600" cap="none" dirty="0" smtClean="0">
                <a:solidFill>
                  <a:srgbClr val="00B050"/>
                </a:solidFill>
              </a:rPr>
              <a:t>Карточка №3</a:t>
            </a:r>
            <a:r>
              <a:rPr lang="ru-RU" sz="3600" cap="none" dirty="0" smtClean="0"/>
              <a:t/>
            </a:r>
            <a:br>
              <a:rPr lang="ru-RU" sz="3600" cap="none" dirty="0" smtClean="0"/>
            </a:br>
            <a:r>
              <a:rPr lang="ru-RU" sz="3600" cap="none" dirty="0" smtClean="0"/>
              <a:t>Исправьте неграмотное определение, сформулируйте своё, правильное и сравните его с определением в словаре.</a:t>
            </a:r>
            <a:br>
              <a:rPr lang="ru-RU" sz="3600" cap="none" dirty="0" smtClean="0"/>
            </a:br>
            <a:r>
              <a:rPr lang="ru-RU" sz="3600" cap="none" dirty="0" smtClean="0"/>
              <a:t/>
            </a:r>
            <a:br>
              <a:rPr lang="ru-RU" sz="3600" cap="none" dirty="0" smtClean="0"/>
            </a:br>
            <a:r>
              <a:rPr lang="ru-RU" sz="3600" i="1" cap="none" dirty="0" smtClean="0">
                <a:solidFill>
                  <a:srgbClr val="FF0000"/>
                </a:solidFill>
              </a:rPr>
              <a:t>Музей – здание, в котором хранятся исторические факты.</a:t>
            </a:r>
            <a:r>
              <a:rPr lang="ru-RU" sz="3600" i="1" dirty="0" smtClean="0">
                <a:solidFill>
                  <a:srgbClr val="FF0000"/>
                </a:solidFill>
              </a:rPr>
              <a:t/>
            </a:r>
            <a:br>
              <a:rPr lang="ru-RU" sz="3600" i="1" dirty="0" smtClean="0">
                <a:solidFill>
                  <a:srgbClr val="FF0000"/>
                </a:solidFill>
              </a:rPr>
            </a:br>
            <a:endParaRPr lang="ru-RU" sz="36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42910" y="642918"/>
            <a:ext cx="7772400" cy="5357850"/>
          </a:xfrm>
        </p:spPr>
        <p:txBody>
          <a:bodyPr>
            <a:normAutofit/>
          </a:bodyPr>
          <a:lstStyle/>
          <a:p>
            <a:pPr algn="l"/>
            <a:r>
              <a:rPr lang="ru-RU" sz="3600" cap="none" dirty="0" smtClean="0"/>
              <a:t>Музей – не здание, а учреждение, и хранятся в нём не факты, а памятники истории и материальной и духовной культуры. Сотрудники музея собирают, изучают и выставляют для обозрения собранные предметы. </a:t>
            </a:r>
            <a:r>
              <a:rPr lang="ru-RU" sz="3600" i="1" cap="none" dirty="0" smtClean="0">
                <a:solidFill>
                  <a:srgbClr val="FF0000"/>
                </a:solidFill>
              </a:rPr>
              <a:t>Музей – научное учреждение.</a:t>
            </a:r>
            <a:endParaRPr lang="ru-RU" sz="3600" i="1" cap="none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>
                <a:solidFill>
                  <a:srgbClr val="00B050"/>
                </a:solidFill>
              </a:rPr>
              <a:t>Карточка №4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Исправьте ошибки в употреблении паронимов.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i="1" dirty="0" smtClean="0">
                <a:solidFill>
                  <a:srgbClr val="FF0000"/>
                </a:solidFill>
              </a:rPr>
              <a:t>1.Он покончил жизнь</a:t>
            </a:r>
            <a:br>
              <a:rPr lang="ru-RU" sz="3600" i="1" dirty="0" smtClean="0">
                <a:solidFill>
                  <a:srgbClr val="FF0000"/>
                </a:solidFill>
              </a:rPr>
            </a:br>
            <a:r>
              <a:rPr lang="ru-RU" sz="3600" i="1" dirty="0" smtClean="0">
                <a:solidFill>
                  <a:srgbClr val="FF0000"/>
                </a:solidFill>
              </a:rPr>
              <a:t>самоубийством.</a:t>
            </a:r>
            <a:br>
              <a:rPr lang="ru-RU" sz="3600" i="1" dirty="0" smtClean="0">
                <a:solidFill>
                  <a:srgbClr val="FF0000"/>
                </a:solidFill>
              </a:rPr>
            </a:br>
            <a:r>
              <a:rPr lang="ru-RU" sz="3600" i="1" dirty="0" smtClean="0">
                <a:solidFill>
                  <a:srgbClr val="FF0000"/>
                </a:solidFill>
              </a:rPr>
              <a:t>2.Макар </a:t>
            </a:r>
            <a:r>
              <a:rPr lang="ru-RU" sz="3600" i="1" dirty="0" err="1" smtClean="0">
                <a:solidFill>
                  <a:srgbClr val="FF0000"/>
                </a:solidFill>
              </a:rPr>
              <a:t>Чудра</a:t>
            </a:r>
            <a:r>
              <a:rPr lang="ru-RU" sz="3600" i="1" dirty="0" smtClean="0">
                <a:solidFill>
                  <a:srgbClr val="FF0000"/>
                </a:solidFill>
              </a:rPr>
              <a:t> – гордый цыган, он не воспринимает рабства.</a:t>
            </a:r>
            <a:br>
              <a:rPr lang="ru-RU" sz="3600" i="1" dirty="0" smtClean="0">
                <a:solidFill>
                  <a:srgbClr val="FF0000"/>
                </a:solidFill>
              </a:rPr>
            </a:br>
            <a:r>
              <a:rPr lang="ru-RU" sz="3600" i="1" dirty="0" smtClean="0">
                <a:solidFill>
                  <a:srgbClr val="FF0000"/>
                </a:solidFill>
              </a:rPr>
              <a:t>3.В тексте описывается обличие Байкала.</a:t>
            </a:r>
            <a:endParaRPr lang="ru-RU" sz="36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/>
              <a:t>Паронимы – это слова, схожие по звучанию и написанию, но принципиально разные по смыслу.</a:t>
            </a:r>
            <a:br>
              <a:rPr lang="ru-RU" sz="3600" dirty="0" smtClean="0"/>
            </a:br>
            <a:r>
              <a:rPr lang="ru-RU" sz="3600" dirty="0" smtClean="0"/>
              <a:t>1.Правильно: </a:t>
            </a:r>
            <a:r>
              <a:rPr lang="ru-RU" sz="3600" i="1" dirty="0" smtClean="0">
                <a:solidFill>
                  <a:srgbClr val="FF0000"/>
                </a:solidFill>
              </a:rPr>
              <a:t>окончил жизнь самоубийством</a:t>
            </a:r>
            <a:r>
              <a:rPr lang="ru-RU" sz="3600" i="1" dirty="0" smtClean="0"/>
              <a:t> или </a:t>
            </a:r>
            <a:r>
              <a:rPr lang="ru-RU" sz="3600" i="1" dirty="0" smtClean="0">
                <a:solidFill>
                  <a:srgbClr val="FF0000"/>
                </a:solidFill>
              </a:rPr>
              <a:t>покончил собой.</a:t>
            </a:r>
            <a:br>
              <a:rPr lang="ru-RU" sz="3600" i="1" dirty="0" smtClean="0">
                <a:solidFill>
                  <a:srgbClr val="FF0000"/>
                </a:solidFill>
              </a:rPr>
            </a:br>
            <a:r>
              <a:rPr lang="ru-RU" sz="3600" i="1" dirty="0" smtClean="0"/>
              <a:t>2.Правильно:</a:t>
            </a:r>
            <a:r>
              <a:rPr lang="ru-RU" sz="3600" i="1" dirty="0" smtClean="0">
                <a:solidFill>
                  <a:srgbClr val="FF0000"/>
                </a:solidFill>
              </a:rPr>
              <a:t> не приемлет. </a:t>
            </a:r>
            <a:br>
              <a:rPr lang="ru-RU" sz="3600" i="1" dirty="0" smtClean="0">
                <a:solidFill>
                  <a:srgbClr val="FF0000"/>
                </a:solidFill>
              </a:rPr>
            </a:br>
            <a:r>
              <a:rPr lang="ru-RU" sz="3600" dirty="0" smtClean="0"/>
              <a:t>3.Правильно: </a:t>
            </a:r>
            <a:r>
              <a:rPr lang="ru-RU" sz="3600" i="1" dirty="0" smtClean="0">
                <a:solidFill>
                  <a:srgbClr val="FF0000"/>
                </a:solidFill>
              </a:rPr>
              <a:t>величие.</a:t>
            </a:r>
            <a:endParaRPr lang="ru-RU" sz="36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6143668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>
                <a:solidFill>
                  <a:srgbClr val="00B050"/>
                </a:solidFill>
              </a:rPr>
              <a:t>Карточка №5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Перефразируйте предложения, чтобы избежать плеоназма.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i="1" dirty="0" smtClean="0">
                <a:solidFill>
                  <a:srgbClr val="FF0000"/>
                </a:solidFill>
              </a:rPr>
              <a:t>1.Очень глобальная проблема.</a:t>
            </a:r>
            <a:br>
              <a:rPr lang="ru-RU" sz="3600" i="1" dirty="0" smtClean="0">
                <a:solidFill>
                  <a:srgbClr val="FF0000"/>
                </a:solidFill>
              </a:rPr>
            </a:br>
            <a:r>
              <a:rPr lang="ru-RU" sz="3600" i="1" dirty="0" smtClean="0">
                <a:solidFill>
                  <a:srgbClr val="FF0000"/>
                </a:solidFill>
              </a:rPr>
              <a:t>2.Обломов был таким человеком, которому всё было скучно, неинтересно.</a:t>
            </a:r>
            <a:br>
              <a:rPr lang="ru-RU" sz="3600" i="1" dirty="0" smtClean="0">
                <a:solidFill>
                  <a:srgbClr val="FF0000"/>
                </a:solidFill>
              </a:rPr>
            </a:br>
            <a:r>
              <a:rPr lang="ru-RU" sz="3600" i="1" dirty="0" smtClean="0">
                <a:solidFill>
                  <a:srgbClr val="FF0000"/>
                </a:solidFill>
              </a:rPr>
              <a:t>3.Остаются только потенциальные возможности</a:t>
            </a:r>
            <a:r>
              <a:rPr lang="ru-RU" i="1" dirty="0" smtClean="0">
                <a:solidFill>
                  <a:srgbClr val="FF0000"/>
                </a:solidFill>
              </a:rPr>
              <a:t>.</a:t>
            </a:r>
            <a:endParaRPr lang="ru-RU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/>
              <a:t>Плеоназм возникает, когда значение слова дублируется другими словами.</a:t>
            </a:r>
            <a:br>
              <a:rPr lang="ru-RU" sz="2800" dirty="0" smtClean="0"/>
            </a:br>
            <a:r>
              <a:rPr lang="ru-RU" sz="2800" dirty="0" smtClean="0"/>
              <a:t>1.Слово </a:t>
            </a:r>
            <a:r>
              <a:rPr lang="ru-RU" sz="2800" i="1" dirty="0" smtClean="0">
                <a:solidFill>
                  <a:srgbClr val="FF0000"/>
                </a:solidFill>
              </a:rPr>
              <a:t>глобальный</a:t>
            </a:r>
            <a:r>
              <a:rPr lang="ru-RU" sz="2800" dirty="0" smtClean="0"/>
              <a:t> обычно употребляется в значении слова «всемирный», «значимый для всего мира» (восходит к слову </a:t>
            </a:r>
            <a:r>
              <a:rPr lang="ru-RU" sz="2800" i="1" dirty="0" smtClean="0">
                <a:solidFill>
                  <a:srgbClr val="FF0000"/>
                </a:solidFill>
              </a:rPr>
              <a:t>глобус</a:t>
            </a:r>
            <a:r>
              <a:rPr lang="ru-RU" sz="2800" dirty="0" smtClean="0"/>
              <a:t>). Следовательно, слово </a:t>
            </a:r>
            <a:r>
              <a:rPr lang="ru-RU" sz="2800" i="1" dirty="0" smtClean="0">
                <a:solidFill>
                  <a:srgbClr val="FF0000"/>
                </a:solidFill>
              </a:rPr>
              <a:t>очень </a:t>
            </a:r>
            <a:r>
              <a:rPr lang="ru-RU" sz="2800" dirty="0" smtClean="0"/>
              <a:t>-  лишнее.</a:t>
            </a:r>
            <a:br>
              <a:rPr lang="ru-RU" sz="2800" dirty="0" smtClean="0"/>
            </a:br>
            <a:r>
              <a:rPr lang="ru-RU" sz="2800" dirty="0" smtClean="0"/>
              <a:t>2.В данном контексте слова </a:t>
            </a:r>
            <a:r>
              <a:rPr lang="ru-RU" sz="2800" i="1" dirty="0" smtClean="0">
                <a:solidFill>
                  <a:srgbClr val="FF0000"/>
                </a:solidFill>
              </a:rPr>
              <a:t>скучно </a:t>
            </a:r>
            <a:r>
              <a:rPr lang="ru-RU" sz="2800" dirty="0" smtClean="0"/>
              <a:t>и </a:t>
            </a:r>
            <a:r>
              <a:rPr lang="ru-RU" sz="2800" i="1" dirty="0" smtClean="0">
                <a:solidFill>
                  <a:srgbClr val="FF0000"/>
                </a:solidFill>
              </a:rPr>
              <a:t>неинтересно </a:t>
            </a:r>
            <a:r>
              <a:rPr lang="ru-RU" sz="2800" dirty="0" smtClean="0"/>
              <a:t>– полные синонимы, значит, одно из них лишнее.</a:t>
            </a:r>
            <a:br>
              <a:rPr lang="ru-RU" sz="2800" dirty="0" smtClean="0"/>
            </a:br>
            <a:r>
              <a:rPr lang="ru-RU" sz="2800" dirty="0" smtClean="0"/>
              <a:t>3.</a:t>
            </a:r>
            <a:r>
              <a:rPr lang="ru-RU" sz="2800" i="1" dirty="0" smtClean="0">
                <a:solidFill>
                  <a:srgbClr val="FF0000"/>
                </a:solidFill>
              </a:rPr>
              <a:t>Потенциальный</a:t>
            </a:r>
            <a:r>
              <a:rPr lang="ru-RU" sz="2800" dirty="0" smtClean="0"/>
              <a:t> означает «возможный». Вариант правки: </a:t>
            </a:r>
            <a:r>
              <a:rPr lang="ru-RU" sz="2800" i="1" dirty="0" smtClean="0">
                <a:solidFill>
                  <a:srgbClr val="FF0000"/>
                </a:solidFill>
              </a:rPr>
              <a:t>Остаются только некоторые возможности.</a:t>
            </a:r>
            <a:endParaRPr lang="ru-RU" sz="28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>
                <a:solidFill>
                  <a:srgbClr val="00B050"/>
                </a:solidFill>
              </a:rPr>
              <a:t>Карточка №6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Перефразируйте предложение так, чтобы избавиться от тавтологии.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i="1" dirty="0" smtClean="0">
                <a:solidFill>
                  <a:srgbClr val="FF0000"/>
                </a:solidFill>
              </a:rPr>
              <a:t>1. Волосы были похожи на белоснежный снег.</a:t>
            </a:r>
            <a:br>
              <a:rPr lang="ru-RU" sz="3600" i="1" dirty="0" smtClean="0">
                <a:solidFill>
                  <a:srgbClr val="FF0000"/>
                </a:solidFill>
              </a:rPr>
            </a:br>
            <a:r>
              <a:rPr lang="ru-RU" sz="3600" i="1" dirty="0" smtClean="0">
                <a:solidFill>
                  <a:srgbClr val="FF0000"/>
                </a:solidFill>
              </a:rPr>
              <a:t>2.Вцентре поэмы образ Тёркина, объединяющий композицию произведения в единое целое.     </a:t>
            </a:r>
            <a:endParaRPr lang="ru-RU" sz="36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071546"/>
            <a:ext cx="8229600" cy="18288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Дидактический приём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3143248"/>
            <a:ext cx="6400800" cy="1752600"/>
          </a:xfrm>
        </p:spPr>
        <p:txBody>
          <a:bodyPr>
            <a:normAutofit/>
          </a:bodyPr>
          <a:lstStyle/>
          <a:p>
            <a:r>
              <a:rPr lang="ru-RU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«Лови ошибку!»</a:t>
            </a:r>
            <a:endParaRPr lang="ru-RU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/>
              <a:t>Тавтология – повтор одного и того же слова, омонимов или однокоренных слов в пределах одного предложения.</a:t>
            </a:r>
            <a:br>
              <a:rPr lang="ru-RU" sz="3600" dirty="0" smtClean="0"/>
            </a:br>
            <a:r>
              <a:rPr lang="ru-RU" sz="3600" dirty="0" smtClean="0"/>
              <a:t>1. Вариант правки: </a:t>
            </a:r>
            <a:r>
              <a:rPr lang="ru-RU" sz="3600" i="1" dirty="0" smtClean="0">
                <a:solidFill>
                  <a:srgbClr val="FF0000"/>
                </a:solidFill>
              </a:rPr>
              <a:t>Волосы были белые, как снег.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2. Вариант правки: </a:t>
            </a:r>
            <a:r>
              <a:rPr lang="ru-RU" sz="3600" i="1" dirty="0" smtClean="0">
                <a:solidFill>
                  <a:srgbClr val="FF0000"/>
                </a:solidFill>
              </a:rPr>
              <a:t>В центре поэмы – образ Тёркина, объединяющий композицию произведения</a:t>
            </a:r>
            <a:r>
              <a:rPr lang="ru-RU" i="1" dirty="0" smtClean="0">
                <a:solidFill>
                  <a:srgbClr val="FF0000"/>
                </a:solidFill>
              </a:rPr>
              <a:t>.</a:t>
            </a:r>
            <a:endParaRPr lang="ru-RU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>
                <a:solidFill>
                  <a:srgbClr val="00B050"/>
                </a:solidFill>
              </a:rPr>
              <a:t>Карточка №7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Исправьте ошибки в употреблении фразеологизмов и устойчивых словосочетаний.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i="1" dirty="0" smtClean="0">
                <a:solidFill>
                  <a:srgbClr val="FF0000"/>
                </a:solidFill>
              </a:rPr>
              <a:t>1.Он ударил всей силой по полену.</a:t>
            </a:r>
            <a:br>
              <a:rPr lang="ru-RU" sz="3600" i="1" dirty="0" smtClean="0">
                <a:solidFill>
                  <a:srgbClr val="FF0000"/>
                </a:solidFill>
              </a:rPr>
            </a:br>
            <a:r>
              <a:rPr lang="ru-RU" sz="3600" i="1" dirty="0" smtClean="0">
                <a:solidFill>
                  <a:srgbClr val="FF0000"/>
                </a:solidFill>
              </a:rPr>
              <a:t>2.Меня морил голод.</a:t>
            </a:r>
            <a:br>
              <a:rPr lang="ru-RU" sz="3600" i="1" dirty="0" smtClean="0">
                <a:solidFill>
                  <a:srgbClr val="FF0000"/>
                </a:solidFill>
              </a:rPr>
            </a:br>
            <a:r>
              <a:rPr lang="ru-RU" sz="3600" i="1" dirty="0" smtClean="0">
                <a:solidFill>
                  <a:srgbClr val="FF0000"/>
                </a:solidFill>
              </a:rPr>
              <a:t>3. Ради мужа она сметя голову кинулась за ним.</a:t>
            </a:r>
            <a:endParaRPr lang="ru-RU" sz="36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/>
              <a:t>1.Искажено устойчивое словосочетание. Надо: </a:t>
            </a:r>
            <a:r>
              <a:rPr lang="ru-RU" sz="3600" i="1" dirty="0" smtClean="0">
                <a:solidFill>
                  <a:srgbClr val="FF0000"/>
                </a:solidFill>
              </a:rPr>
              <a:t>со всей силы</a:t>
            </a:r>
            <a:r>
              <a:rPr lang="ru-RU" sz="3600" dirty="0" smtClean="0"/>
              <a:t> или </a:t>
            </a:r>
            <a:r>
              <a:rPr lang="ru-RU" sz="3600" i="1" dirty="0" smtClean="0">
                <a:solidFill>
                  <a:srgbClr val="FF0000"/>
                </a:solidFill>
              </a:rPr>
              <a:t>изо всех сил.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2.Спутаны две устойчивые конструкции: </a:t>
            </a:r>
            <a:r>
              <a:rPr lang="ru-RU" sz="3600" i="1" dirty="0" smtClean="0">
                <a:solidFill>
                  <a:srgbClr val="FF0000"/>
                </a:solidFill>
              </a:rPr>
              <a:t>морить голодом </a:t>
            </a:r>
            <a:r>
              <a:rPr lang="ru-RU" sz="3600" dirty="0" smtClean="0"/>
              <a:t>(кого-то) и </a:t>
            </a:r>
            <a:r>
              <a:rPr lang="ru-RU" sz="3600" i="1" dirty="0" smtClean="0">
                <a:solidFill>
                  <a:srgbClr val="FF0000"/>
                </a:solidFill>
              </a:rPr>
              <a:t>мучит голод </a:t>
            </a:r>
            <a:r>
              <a:rPr lang="ru-RU" sz="3600" dirty="0" smtClean="0"/>
              <a:t>(кого-то).</a:t>
            </a:r>
            <a:br>
              <a:rPr lang="ru-RU" sz="3600" dirty="0" smtClean="0"/>
            </a:br>
            <a:r>
              <a:rPr lang="ru-RU" sz="3600" dirty="0" smtClean="0"/>
              <a:t>3. Нарушение фразеологической связности. Правильно: </a:t>
            </a:r>
            <a:r>
              <a:rPr lang="ru-RU" sz="3600" i="1" dirty="0" smtClean="0">
                <a:solidFill>
                  <a:srgbClr val="FF0000"/>
                </a:solidFill>
              </a:rPr>
              <a:t>сломя голову.</a:t>
            </a:r>
            <a:endParaRPr lang="ru-RU" sz="36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rgbClr val="00B050"/>
                </a:solidFill>
              </a:rPr>
              <a:t>Карточка №8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Исправьте ошибки в построении предложений с прямой и косвенной речью.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>
                <a:solidFill>
                  <a:srgbClr val="FF0000"/>
                </a:solidFill>
              </a:rPr>
              <a:t>Ведь одна из правил заповедей гласит, что никогда не убей.</a:t>
            </a:r>
            <a:endParaRPr lang="ru-RU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/>
              <a:t>Типичный случай смешения прямой и косвенной речи. Кроме того, непонятно, зачем здесь слово правил. Варианты правок: </a:t>
            </a:r>
            <a:r>
              <a:rPr lang="ru-RU" sz="3600" i="1" dirty="0" smtClean="0">
                <a:solidFill>
                  <a:srgbClr val="FF0000"/>
                </a:solidFill>
              </a:rPr>
              <a:t>Ведь одна из заповедей гласит: «Не убий». Ведь в одной из заповедей говорится, что нельзя убивать.</a:t>
            </a:r>
            <a:endParaRPr lang="ru-RU" sz="36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>
            <a:normAutofit/>
          </a:bodyPr>
          <a:lstStyle/>
          <a:p>
            <a:pPr algn="l"/>
            <a:r>
              <a:rPr lang="ru-RU" sz="4400" dirty="0" smtClean="0"/>
              <a:t>Литература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 </a:t>
            </a:r>
            <a:r>
              <a:rPr lang="ru-RU" sz="3200" dirty="0" err="1" smtClean="0"/>
              <a:t>Гин</a:t>
            </a:r>
            <a:r>
              <a:rPr lang="ru-RU" sz="3200" dirty="0" smtClean="0"/>
              <a:t> А. А. Приёмы педагогической техники-11-е изд. – м.: ВИТА-ПРЕСС, 2012</a:t>
            </a:r>
            <a:br>
              <a:rPr lang="ru-RU" sz="3200" dirty="0" smtClean="0"/>
            </a:br>
            <a:r>
              <a:rPr lang="ru-RU" sz="3200" dirty="0" smtClean="0"/>
              <a:t>Райский С. И. Работа над речевыми ошибками в изложениях и сочинениях – 3-е изд., стереотип. – М. : Дрофа, 2009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Благодарю за внимание!</a:t>
            </a:r>
            <a:endParaRPr lang="ru-RU" sz="6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42910" y="571480"/>
            <a:ext cx="7772400" cy="4929223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Предлагаю использовать этот приём при работе над речевыми ошибками в изложениях и сочинениях на следующих этапах урока: закрепление, тренировка, отработка умений.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42910" y="1285860"/>
            <a:ext cx="8029604" cy="3714777"/>
          </a:xfrm>
        </p:spPr>
        <p:txBody>
          <a:bodyPr>
            <a:normAutofit/>
          </a:bodyPr>
          <a:lstStyle/>
          <a:p>
            <a:r>
              <a:rPr lang="ru-RU" sz="3600" i="1" dirty="0" smtClean="0"/>
              <a:t>«Неправильное употребление слов ведёт за собою ошибки  в области мысли и потом в практической жизни»</a:t>
            </a:r>
            <a:br>
              <a:rPr lang="ru-RU" sz="3600" i="1" dirty="0" smtClean="0"/>
            </a:br>
            <a:r>
              <a:rPr lang="ru-RU" sz="3600" i="1" dirty="0" smtClean="0"/>
              <a:t>Д. И. Писарев</a:t>
            </a:r>
            <a:endParaRPr lang="ru-RU" sz="3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14348" y="1857364"/>
            <a:ext cx="7772400" cy="235745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3600" dirty="0" smtClean="0">
                <a:solidFill>
                  <a:srgbClr val="C00000"/>
                </a:solidFill>
              </a:rPr>
              <a:t>Цель использования данного приёма:</a:t>
            </a:r>
            <a:r>
              <a:rPr lang="ru-RU" sz="3600" dirty="0" smtClean="0"/>
              <a:t> повышение интереса к учебному материалу.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42910" y="500042"/>
            <a:ext cx="7772400" cy="500066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Учебная цель:</a:t>
            </a:r>
            <a:br>
              <a:rPr lang="ru-RU" sz="3600" dirty="0" smtClean="0">
                <a:solidFill>
                  <a:srgbClr val="C00000"/>
                </a:solidFill>
              </a:rPr>
            </a:br>
            <a:r>
              <a:rPr lang="ru-RU" sz="3600" dirty="0" smtClean="0">
                <a:solidFill>
                  <a:srgbClr val="C00000"/>
                </a:solidFill>
              </a:rPr>
              <a:t> </a:t>
            </a:r>
            <a:r>
              <a:rPr lang="ru-RU" sz="3600" dirty="0" smtClean="0"/>
              <a:t>помочь сформировать у старшеклассников навыки грамотной речи, чтобы они смогли успешно сдать экзамены, научились выражаться понятно и грамотно.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57224" y="428604"/>
            <a:ext cx="7772400" cy="5643602"/>
          </a:xfrm>
        </p:spPr>
        <p:txBody>
          <a:bodyPr>
            <a:normAutofit/>
          </a:bodyPr>
          <a:lstStyle/>
          <a:p>
            <a:r>
              <a:rPr lang="ru-RU" sz="3000" dirty="0" smtClean="0">
                <a:solidFill>
                  <a:srgbClr val="C00000"/>
                </a:solidFill>
              </a:rPr>
              <a:t>Технология проведения игры-соревнования</a:t>
            </a:r>
            <a:r>
              <a:rPr lang="ru-RU" sz="3000" dirty="0" smtClean="0">
                <a:solidFill>
                  <a:srgbClr val="FF0000"/>
                </a:solidFill>
              </a:rPr>
              <a:t>:</a:t>
            </a:r>
            <a:r>
              <a:rPr lang="ru-RU" sz="3000" dirty="0" smtClean="0"/>
              <a:t> </a:t>
            </a:r>
            <a:br>
              <a:rPr lang="ru-RU" sz="3000" dirty="0" smtClean="0"/>
            </a:br>
            <a:r>
              <a:rPr lang="ru-RU" sz="3000" dirty="0" smtClean="0"/>
              <a:t>каждая группа ребят получает пакет с заданиями, дети ищут ошибки группой, спорят, совещаются…Придя к определённому мнению, группа выбирает командира. Он озвучивает задание и назначает  игрока, который оглашает результат решения перед всем классом</a:t>
            </a:r>
            <a:r>
              <a:rPr lang="ru-RU" sz="3000" dirty="0"/>
              <a:t> </a:t>
            </a:r>
            <a:r>
              <a:rPr lang="ru-RU" sz="3000" dirty="0" smtClean="0"/>
              <a:t>на данный вопрос.</a:t>
            </a:r>
            <a:endParaRPr lang="ru-RU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14348" y="1643050"/>
            <a:ext cx="7772400" cy="2857521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Материал для работы</a:t>
            </a:r>
            <a:r>
              <a:rPr lang="ru-RU" sz="5400" dirty="0" smtClean="0">
                <a:solidFill>
                  <a:schemeClr val="tx1"/>
                </a:solidFill>
              </a:rPr>
              <a:t/>
            </a:r>
            <a:br>
              <a:rPr lang="ru-RU" sz="5400" dirty="0" smtClean="0">
                <a:solidFill>
                  <a:schemeClr val="tx1"/>
                </a:solidFill>
              </a:rPr>
            </a:br>
            <a:endParaRPr lang="ru-RU" sz="5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14348" y="1000108"/>
            <a:ext cx="7772400" cy="4214842"/>
          </a:xfrm>
        </p:spPr>
        <p:txBody>
          <a:bodyPr>
            <a:noAutofit/>
          </a:bodyPr>
          <a:lstStyle/>
          <a:p>
            <a:pPr algn="l"/>
            <a:r>
              <a:rPr lang="ru-RU" sz="3600" cap="none" dirty="0" smtClean="0">
                <a:solidFill>
                  <a:srgbClr val="00B050"/>
                </a:solidFill>
              </a:rPr>
              <a:t>Карточка №1</a:t>
            </a:r>
            <a:r>
              <a:rPr lang="ru-RU" sz="3600" cap="none" dirty="0" smtClean="0"/>
              <a:t/>
            </a:r>
            <a:br>
              <a:rPr lang="ru-RU" sz="3600" cap="none" dirty="0" smtClean="0"/>
            </a:br>
            <a:r>
              <a:rPr lang="ru-RU" sz="3600" cap="none" dirty="0" smtClean="0"/>
              <a:t>Найдите, объясните, исправьте нарушение логики рассуждения:</a:t>
            </a:r>
            <a:br>
              <a:rPr lang="ru-RU" sz="3600" cap="none" dirty="0" smtClean="0"/>
            </a:br>
            <a:r>
              <a:rPr lang="ru-RU" sz="3600" i="1" cap="none" dirty="0" smtClean="0"/>
              <a:t/>
            </a:r>
            <a:br>
              <a:rPr lang="ru-RU" sz="3600" i="1" cap="none" dirty="0" smtClean="0"/>
            </a:br>
            <a:r>
              <a:rPr lang="ru-RU" sz="3600" i="1" cap="none" dirty="0" smtClean="0">
                <a:solidFill>
                  <a:srgbClr val="FF0000"/>
                </a:solidFill>
              </a:rPr>
              <a:t>Дикой – самодур, которым руководит только тупое  упрямство и произвол.</a:t>
            </a:r>
            <a:endParaRPr lang="ru-RU" sz="3600" i="1" cap="none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E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403</TotalTime>
  <Words>324</Words>
  <PresentationFormat>Экран (4:3)</PresentationFormat>
  <Paragraphs>54</Paragraphs>
  <Slides>26</Slides>
  <Notes>26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Апекс</vt:lpstr>
      <vt:lpstr>Муниципальное казенное  общеобразовательное учреждение «Козловская ООШ» Перемышльского района Калужской области    Учитель русского языка и литературы  Широкова Надежда Константиновна  </vt:lpstr>
      <vt:lpstr>Дидактический приём</vt:lpstr>
      <vt:lpstr>Предлагаю использовать этот приём при работе над речевыми ошибками в изложениях и сочинениях на следующих этапах урока: закрепление, тренировка, отработка умений. </vt:lpstr>
      <vt:lpstr>«Неправильное употребление слов ведёт за собою ошибки  в области мысли и потом в практической жизни» Д. И. Писарев</vt:lpstr>
      <vt:lpstr>Цель использования данного приёма: повышение интереса к учебному материалу.</vt:lpstr>
      <vt:lpstr>Учебная цель:  помочь сформировать у старшеклассников навыки грамотной речи, чтобы они смогли успешно сдать экзамены, научились выражаться понятно и грамотно.</vt:lpstr>
      <vt:lpstr>Технология проведения игры-соревнования:  каждая группа ребят получает пакет с заданиями, дети ищут ошибки группой, спорят, совещаются…Придя к определённому мнению, группа выбирает командира. Он озвучивает задание и назначает  игрока, который оглашает результат решения перед всем классом на данный вопрос.</vt:lpstr>
      <vt:lpstr>Материал для работы </vt:lpstr>
      <vt:lpstr>Карточка №1 Найдите, объясните, исправьте нарушение логики рассуждения:  Дикой – самодур, которым руководит только тупое  упрямство и произвол.</vt:lpstr>
      <vt:lpstr>Произвол не может руководить человеком, т. е. его действиями и устремлениями. Можно сказать: Дикой действует по произволу, творит произвол. </vt:lpstr>
      <vt:lpstr>Карточка №2 Исправь ошибку в употреблении заимствованного слова.  Этим выступлением она хочет сказать о том, что школа не дала ей развиться как личности, обвинила школу в том, что она, Студенцева, не имеет приоритета к какому-либо предмету.</vt:lpstr>
      <vt:lpstr>Приоритет – «первенствующее положение», например: приоритет в радиотехнике. А здесь нужно было употребить слово склонность.</vt:lpstr>
      <vt:lpstr>Карточка №3 Исправьте неграмотное определение, сформулируйте своё, правильное и сравните его с определением в словаре.  Музей – здание, в котором хранятся исторические факты. </vt:lpstr>
      <vt:lpstr>Музей – не здание, а учреждение, и хранятся в нём не факты, а памятники истории и материальной и духовной культуры. Сотрудники музея собирают, изучают и выставляют для обозрения собранные предметы. Музей – научное учреждение.</vt:lpstr>
      <vt:lpstr>Карточка №4 Исправьте ошибки в употреблении паронимов.  1.Он покончил жизнь самоубийством. 2.Макар Чудра – гордый цыган, он не воспринимает рабства. 3.В тексте описывается обличие Байкала.</vt:lpstr>
      <vt:lpstr>Паронимы – это слова, схожие по звучанию и написанию, но принципиально разные по смыслу. 1.Правильно: окончил жизнь самоубийством или покончил собой. 2.Правильно: не приемлет.  3.Правильно: величие.</vt:lpstr>
      <vt:lpstr>Карточка №5 Перефразируйте предложения, чтобы избежать плеоназма.  1.Очень глобальная проблема. 2.Обломов был таким человеком, которому всё было скучно, неинтересно. 3.Остаются только потенциальные возможности.</vt:lpstr>
      <vt:lpstr>Плеоназм возникает, когда значение слова дублируется другими словами. 1.Слово глобальный обычно употребляется в значении слова «всемирный», «значимый для всего мира» (восходит к слову глобус). Следовательно, слово очень -  лишнее. 2.В данном контексте слова скучно и неинтересно – полные синонимы, значит, одно из них лишнее. 3.Потенциальный означает «возможный». Вариант правки: Остаются только некоторые возможности.</vt:lpstr>
      <vt:lpstr>Карточка №6 Перефразируйте предложение так, чтобы избавиться от тавтологии.  1. Волосы были похожи на белоснежный снег. 2.Вцентре поэмы образ Тёркина, объединяющий композицию произведения в единое целое.     </vt:lpstr>
      <vt:lpstr>Тавтология – повтор одного и того же слова, омонимов или однокоренных слов в пределах одного предложения. 1. Вариант правки: Волосы были белые, как снег. 2. Вариант правки: В центре поэмы – образ Тёркина, объединяющий композицию произведения.</vt:lpstr>
      <vt:lpstr>Карточка №7 Исправьте ошибки в употреблении фразеологизмов и устойчивых словосочетаний.  1.Он ударил всей силой по полену. 2.Меня морил голод. 3. Ради мужа она сметя голову кинулась за ним.</vt:lpstr>
      <vt:lpstr>1.Искажено устойчивое словосочетание. Надо: со всей силы или изо всех сил. 2.Спутаны две устойчивые конструкции: морить голодом (кого-то) и мучит голод (кого-то). 3. Нарушение фразеологической связности. Правильно: сломя голову.</vt:lpstr>
      <vt:lpstr>Карточка №8 Исправьте ошибки в построении предложений с прямой и косвенной речью.  Ведь одна из правил заповедей гласит, что никогда не убей.</vt:lpstr>
      <vt:lpstr>Типичный случай смешения прямой и косвенной речи. Кроме того, непонятно, зачем здесь слово правил. Варианты правок: Ведь одна из заповедей гласит: «Не убий». Ведь в одной из заповедей говорится, что нельзя убивать.</vt:lpstr>
      <vt:lpstr>Литература  Гин А. А. Приёмы педагогической техники-11-е изд. – м.: ВИТА-ПРЕСС, 2012 Райский С. И. Работа над речевыми ошибками в изложениях и сочинениях – 3-е изд., стереотип. – М. : Дрофа, 2009 </vt:lpstr>
      <vt:lpstr>Благодарю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МАМА</cp:lastModifiedBy>
  <cp:revision>47</cp:revision>
  <dcterms:modified xsi:type="dcterms:W3CDTF">2012-05-17T19:01:24Z</dcterms:modified>
</cp:coreProperties>
</file>